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4045"/>
    <a:srgbClr val="B6A186"/>
    <a:srgbClr val="8C7149"/>
    <a:srgbClr val="2E8A8E"/>
    <a:srgbClr val="FF7900"/>
    <a:srgbClr val="8AB2FF"/>
    <a:srgbClr val="91B3F5"/>
    <a:srgbClr val="88B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920" y="5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E781-FF82-4B2A-807F-4EE149384B75}" type="datetimeFigureOut">
              <a:rPr lang="de-CH" smtClean="0"/>
              <a:t>19.04.2022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8AAA-3FD7-4128-A284-B66F877560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248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E781-FF82-4B2A-807F-4EE149384B75}" type="datetimeFigureOut">
              <a:rPr lang="de-CH" smtClean="0"/>
              <a:t>19.04.2022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8AAA-3FD7-4128-A284-B66F877560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6799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E781-FF82-4B2A-807F-4EE149384B75}" type="datetimeFigureOut">
              <a:rPr lang="de-CH" smtClean="0"/>
              <a:t>19.04.2022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8AAA-3FD7-4128-A284-B66F877560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823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E781-FF82-4B2A-807F-4EE149384B75}" type="datetimeFigureOut">
              <a:rPr lang="de-CH" smtClean="0"/>
              <a:t>19.04.2022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8AAA-3FD7-4128-A284-B66F877560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2656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E781-FF82-4B2A-807F-4EE149384B75}" type="datetimeFigureOut">
              <a:rPr lang="de-CH" smtClean="0"/>
              <a:t>19.04.2022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8AAA-3FD7-4128-A284-B66F877560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69262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E781-FF82-4B2A-807F-4EE149384B75}" type="datetimeFigureOut">
              <a:rPr lang="de-CH" smtClean="0"/>
              <a:t>19.04.2022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8AAA-3FD7-4128-A284-B66F877560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119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E781-FF82-4B2A-807F-4EE149384B75}" type="datetimeFigureOut">
              <a:rPr lang="de-CH" smtClean="0"/>
              <a:t>19.04.2022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8AAA-3FD7-4128-A284-B66F877560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642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E781-FF82-4B2A-807F-4EE149384B75}" type="datetimeFigureOut">
              <a:rPr lang="de-CH" smtClean="0"/>
              <a:t>19.04.2022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8AAA-3FD7-4128-A284-B66F877560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4814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E781-FF82-4B2A-807F-4EE149384B75}" type="datetimeFigureOut">
              <a:rPr lang="de-CH" smtClean="0"/>
              <a:t>19.04.2022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8AAA-3FD7-4128-A284-B66F877560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6925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E781-FF82-4B2A-807F-4EE149384B75}" type="datetimeFigureOut">
              <a:rPr lang="de-CH" smtClean="0"/>
              <a:t>19.04.2022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8AAA-3FD7-4128-A284-B66F877560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4213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9E781-FF82-4B2A-807F-4EE149384B75}" type="datetimeFigureOut">
              <a:rPr lang="de-CH" smtClean="0"/>
              <a:t>19.04.2022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88AAA-3FD7-4128-A284-B66F877560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0651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9E781-FF82-4B2A-807F-4EE149384B75}" type="datetimeFigureOut">
              <a:rPr lang="de-CH" smtClean="0"/>
              <a:t>19.04.2022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88AAA-3FD7-4128-A284-B66F877560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1815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55346" y="352425"/>
            <a:ext cx="3726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Wer hat Anspruch –  Tom oder Sarah?</a:t>
            </a:r>
          </a:p>
        </p:txBody>
      </p:sp>
      <p:sp>
        <p:nvSpPr>
          <p:cNvPr id="5" name="Rechteckige Legende 4"/>
          <p:cNvSpPr/>
          <p:nvPr/>
        </p:nvSpPr>
        <p:spPr>
          <a:xfrm>
            <a:off x="3668978" y="852486"/>
            <a:ext cx="1962150" cy="238125"/>
          </a:xfrm>
          <a:prstGeom prst="wedgeRectCallout">
            <a:avLst>
              <a:gd name="adj1" fmla="val 1478"/>
              <a:gd name="adj2" fmla="val -161791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Sind beide Eltern erwerbstätig?</a:t>
            </a:r>
            <a:endParaRPr lang="de-CH" sz="1100" dirty="0"/>
          </a:p>
        </p:txBody>
      </p:sp>
      <p:sp>
        <p:nvSpPr>
          <p:cNvPr id="7" name="Ovale Legende 6"/>
          <p:cNvSpPr/>
          <p:nvPr/>
        </p:nvSpPr>
        <p:spPr>
          <a:xfrm>
            <a:off x="4798715" y="1216463"/>
            <a:ext cx="832413" cy="545600"/>
          </a:xfrm>
          <a:prstGeom prst="wedgeEllipseCallout">
            <a:avLst>
              <a:gd name="adj1" fmla="val -70261"/>
              <a:gd name="adj2" fmla="val 67013"/>
            </a:avLst>
          </a:prstGeom>
          <a:solidFill>
            <a:srgbClr val="2E8A8E"/>
          </a:solidFill>
          <a:ln>
            <a:solidFill>
              <a:srgbClr val="2E8A8E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Nur Tom</a:t>
            </a:r>
            <a:endParaRPr lang="de-CH" sz="1100" dirty="0"/>
          </a:p>
        </p:txBody>
      </p:sp>
      <p:sp>
        <p:nvSpPr>
          <p:cNvPr id="8" name="Flussdiagramm: Verbinder 7"/>
          <p:cNvSpPr/>
          <p:nvPr/>
        </p:nvSpPr>
        <p:spPr>
          <a:xfrm>
            <a:off x="4361999" y="1878203"/>
            <a:ext cx="457200" cy="42862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?</a:t>
            </a: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20" name="Ovale Legende 19"/>
          <p:cNvSpPr/>
          <p:nvPr/>
        </p:nvSpPr>
        <p:spPr>
          <a:xfrm>
            <a:off x="5075548" y="1887915"/>
            <a:ext cx="832413" cy="545600"/>
          </a:xfrm>
          <a:prstGeom prst="wedgeEllipseCallout">
            <a:avLst>
              <a:gd name="adj1" fmla="val -75037"/>
              <a:gd name="adj2" fmla="val -20428"/>
            </a:avLst>
          </a:prstGeom>
          <a:solidFill>
            <a:srgbClr val="FF7900"/>
          </a:solidFill>
          <a:ln>
            <a:solidFill>
              <a:srgbClr val="FF7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Nur</a:t>
            </a:r>
          </a:p>
          <a:p>
            <a:pPr algn="ctr"/>
            <a:r>
              <a:rPr lang="de-CH" sz="1100" dirty="0" smtClean="0"/>
              <a:t>Sarah</a:t>
            </a:r>
            <a:endParaRPr lang="de-CH" sz="1100" dirty="0"/>
          </a:p>
        </p:txBody>
      </p:sp>
      <p:sp>
        <p:nvSpPr>
          <p:cNvPr id="23" name="Rechteckige Legende 22"/>
          <p:cNvSpPr/>
          <p:nvPr/>
        </p:nvSpPr>
        <p:spPr>
          <a:xfrm>
            <a:off x="488041" y="1659782"/>
            <a:ext cx="2052648" cy="595108"/>
          </a:xfrm>
          <a:prstGeom prst="wedgeRectCallout">
            <a:avLst>
              <a:gd name="adj1" fmla="val 66362"/>
              <a:gd name="adj2" fmla="val -23169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Haben beide das Sorgerecht beziehungsweise hatten es bis zur Volljährigkeit?</a:t>
            </a:r>
            <a:endParaRPr lang="de-CH" sz="1100" dirty="0"/>
          </a:p>
        </p:txBody>
      </p:sp>
      <p:sp>
        <p:nvSpPr>
          <p:cNvPr id="29" name="Rechteckige Legende 28"/>
          <p:cNvSpPr/>
          <p:nvPr/>
        </p:nvSpPr>
        <p:spPr>
          <a:xfrm>
            <a:off x="573265" y="3562713"/>
            <a:ext cx="1621932" cy="404898"/>
          </a:xfrm>
          <a:prstGeom prst="wedgeRectCallout">
            <a:avLst>
              <a:gd name="adj1" fmla="val 70720"/>
              <a:gd name="adj2" fmla="val -19829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Leben die Eltern zusammen?</a:t>
            </a:r>
            <a:endParaRPr lang="de-CH" sz="1100" dirty="0"/>
          </a:p>
        </p:txBody>
      </p:sp>
      <p:sp>
        <p:nvSpPr>
          <p:cNvPr id="31" name="Rechteckige Legende 30"/>
          <p:cNvSpPr/>
          <p:nvPr/>
        </p:nvSpPr>
        <p:spPr>
          <a:xfrm>
            <a:off x="1739194" y="6358053"/>
            <a:ext cx="1987508" cy="382587"/>
          </a:xfrm>
          <a:prstGeom prst="wedgeRectCallout">
            <a:avLst>
              <a:gd name="adj1" fmla="val -50299"/>
              <a:gd name="adj2" fmla="val -84776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Sind beide Eltern angestellt?</a:t>
            </a:r>
            <a:endParaRPr lang="de-CH" sz="1100" dirty="0"/>
          </a:p>
        </p:txBody>
      </p:sp>
      <p:sp>
        <p:nvSpPr>
          <p:cNvPr id="32" name="Rechteckige Legende 31"/>
          <p:cNvSpPr/>
          <p:nvPr/>
        </p:nvSpPr>
        <p:spPr>
          <a:xfrm>
            <a:off x="761358" y="7385759"/>
            <a:ext cx="1199399" cy="376419"/>
          </a:xfrm>
          <a:prstGeom prst="wedgeRectCallout">
            <a:avLst>
              <a:gd name="adj1" fmla="val -39298"/>
              <a:gd name="adj2" fmla="val 115564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Wer verdient mehr?</a:t>
            </a:r>
            <a:endParaRPr lang="de-CH" sz="1100" dirty="0"/>
          </a:p>
        </p:txBody>
      </p:sp>
      <p:sp>
        <p:nvSpPr>
          <p:cNvPr id="33" name="Rechteckige Legende 32"/>
          <p:cNvSpPr/>
          <p:nvPr/>
        </p:nvSpPr>
        <p:spPr>
          <a:xfrm>
            <a:off x="4745303" y="7189871"/>
            <a:ext cx="1281006" cy="487029"/>
          </a:xfrm>
          <a:prstGeom prst="wedgeRectCallout">
            <a:avLst>
              <a:gd name="adj1" fmla="val -68163"/>
              <a:gd name="adj2" fmla="val 8742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Sind beide Eltern selbständig?</a:t>
            </a:r>
            <a:endParaRPr lang="de-CH" sz="1100" dirty="0"/>
          </a:p>
        </p:txBody>
      </p:sp>
      <p:sp>
        <p:nvSpPr>
          <p:cNvPr id="34" name="Ovale Legende 33"/>
          <p:cNvSpPr/>
          <p:nvPr/>
        </p:nvSpPr>
        <p:spPr>
          <a:xfrm>
            <a:off x="2664534" y="3684068"/>
            <a:ext cx="1509057" cy="705692"/>
          </a:xfrm>
          <a:prstGeom prst="wedgeEllipseCallout">
            <a:avLst>
              <a:gd name="adj1" fmla="val -7133"/>
              <a:gd name="adj2" fmla="val -77701"/>
            </a:avLst>
          </a:prstGeom>
          <a:solidFill>
            <a:srgbClr val="FF7900"/>
          </a:solidFill>
          <a:ln>
            <a:solidFill>
              <a:srgbClr val="FF7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Kind wohnt/ wohnte bis zur Volljährigkeit bei Sarah</a:t>
            </a:r>
            <a:endParaRPr lang="de-CH" sz="1100" dirty="0"/>
          </a:p>
        </p:txBody>
      </p:sp>
      <p:sp>
        <p:nvSpPr>
          <p:cNvPr id="35" name="Ovale Legende 34"/>
          <p:cNvSpPr/>
          <p:nvPr/>
        </p:nvSpPr>
        <p:spPr>
          <a:xfrm>
            <a:off x="4560918" y="8614987"/>
            <a:ext cx="1243340" cy="821656"/>
          </a:xfrm>
          <a:prstGeom prst="wedgeEllipseCallout">
            <a:avLst>
              <a:gd name="adj1" fmla="val -25076"/>
              <a:gd name="adj2" fmla="val -65641"/>
            </a:avLst>
          </a:prstGeom>
          <a:solidFill>
            <a:srgbClr val="FF7900"/>
          </a:solidFill>
          <a:ln>
            <a:solidFill>
              <a:srgbClr val="FF7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Sarah ist angestellt, Tom ist selbständig</a:t>
            </a:r>
            <a:endParaRPr lang="de-CH" sz="1100" dirty="0"/>
          </a:p>
        </p:txBody>
      </p:sp>
      <p:sp>
        <p:nvSpPr>
          <p:cNvPr id="36" name="Flussdiagramm: Verbinder 35"/>
          <p:cNvSpPr/>
          <p:nvPr/>
        </p:nvSpPr>
        <p:spPr>
          <a:xfrm>
            <a:off x="4361999" y="8148666"/>
            <a:ext cx="457200" cy="42862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?</a:t>
            </a: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38" name="Ovale Legende 37"/>
          <p:cNvSpPr/>
          <p:nvPr/>
        </p:nvSpPr>
        <p:spPr>
          <a:xfrm>
            <a:off x="0" y="8576451"/>
            <a:ext cx="869256" cy="702366"/>
          </a:xfrm>
          <a:prstGeom prst="wedgeEllipseCallout">
            <a:avLst>
              <a:gd name="adj1" fmla="val 2366"/>
              <a:gd name="adj2" fmla="val -79792"/>
            </a:avLst>
          </a:prstGeom>
          <a:solidFill>
            <a:srgbClr val="FF7900"/>
          </a:solidFill>
          <a:ln>
            <a:solidFill>
              <a:srgbClr val="FF79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Sarah</a:t>
            </a:r>
            <a:endParaRPr lang="de-CH" sz="1100" dirty="0"/>
          </a:p>
        </p:txBody>
      </p:sp>
      <p:sp>
        <p:nvSpPr>
          <p:cNvPr id="39" name="Flussdiagramm: Verbinder 38"/>
          <p:cNvSpPr/>
          <p:nvPr/>
        </p:nvSpPr>
        <p:spPr>
          <a:xfrm>
            <a:off x="488041" y="7980120"/>
            <a:ext cx="457200" cy="42862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?</a:t>
            </a: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41" name="Ovale Legende 40"/>
          <p:cNvSpPr/>
          <p:nvPr/>
        </p:nvSpPr>
        <p:spPr>
          <a:xfrm>
            <a:off x="945241" y="8429132"/>
            <a:ext cx="832413" cy="723262"/>
          </a:xfrm>
          <a:prstGeom prst="wedgeEllipseCallout">
            <a:avLst>
              <a:gd name="adj1" fmla="val -51157"/>
              <a:gd name="adj2" fmla="val -52543"/>
            </a:avLst>
          </a:prstGeom>
          <a:solidFill>
            <a:srgbClr val="2E8A8E"/>
          </a:solidFill>
          <a:ln>
            <a:solidFill>
              <a:srgbClr val="2E8A8E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Tom</a:t>
            </a:r>
            <a:endParaRPr lang="de-CH" sz="1100" dirty="0"/>
          </a:p>
        </p:txBody>
      </p:sp>
      <p:sp>
        <p:nvSpPr>
          <p:cNvPr id="42" name="Ovale Legende 41"/>
          <p:cNvSpPr/>
          <p:nvPr/>
        </p:nvSpPr>
        <p:spPr>
          <a:xfrm>
            <a:off x="1968463" y="2262231"/>
            <a:ext cx="1528970" cy="761713"/>
          </a:xfrm>
          <a:prstGeom prst="wedgeEllipseCallout">
            <a:avLst>
              <a:gd name="adj1" fmla="val 31327"/>
              <a:gd name="adj2" fmla="val 66361"/>
            </a:avLst>
          </a:prstGeom>
          <a:solidFill>
            <a:srgbClr val="2E8A8E"/>
          </a:solidFill>
          <a:ln>
            <a:solidFill>
              <a:srgbClr val="2E8A8E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Kind wohnt/ wohnte bis zur Volljährigkeit bei Tom</a:t>
            </a:r>
            <a:endParaRPr lang="de-CH" sz="1100" dirty="0"/>
          </a:p>
        </p:txBody>
      </p:sp>
      <p:sp>
        <p:nvSpPr>
          <p:cNvPr id="43" name="Ovale Legende 42"/>
          <p:cNvSpPr/>
          <p:nvPr/>
        </p:nvSpPr>
        <p:spPr>
          <a:xfrm>
            <a:off x="3151220" y="8614987"/>
            <a:ext cx="1279472" cy="776919"/>
          </a:xfrm>
          <a:prstGeom prst="wedgeEllipseCallout">
            <a:avLst>
              <a:gd name="adj1" fmla="val 48592"/>
              <a:gd name="adj2" fmla="val -57079"/>
            </a:avLst>
          </a:prstGeom>
          <a:solidFill>
            <a:srgbClr val="2E8A8E"/>
          </a:solidFill>
          <a:ln>
            <a:solidFill>
              <a:srgbClr val="2E8A8E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Tom ist angestellt, Sarah ist selbständig.</a:t>
            </a:r>
            <a:endParaRPr lang="de-CH" sz="1100" dirty="0"/>
          </a:p>
        </p:txBody>
      </p:sp>
      <p:sp>
        <p:nvSpPr>
          <p:cNvPr id="44" name="Flussdiagramm: Verbinder 43"/>
          <p:cNvSpPr/>
          <p:nvPr/>
        </p:nvSpPr>
        <p:spPr>
          <a:xfrm>
            <a:off x="3172480" y="3104140"/>
            <a:ext cx="457200" cy="42862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?</a:t>
            </a:r>
            <a:endParaRPr lang="de-CH" dirty="0">
              <a:solidFill>
                <a:schemeClr val="tx1"/>
              </a:solidFill>
            </a:endParaRPr>
          </a:p>
        </p:txBody>
      </p:sp>
      <p:cxnSp>
        <p:nvCxnSpPr>
          <p:cNvPr id="46" name="Gekrümmter Verbinder 45"/>
          <p:cNvCxnSpPr>
            <a:stCxn id="23" idx="3"/>
            <a:endCxn id="8" idx="2"/>
          </p:cNvCxnSpPr>
          <p:nvPr/>
        </p:nvCxnSpPr>
        <p:spPr>
          <a:xfrm>
            <a:off x="2540689" y="1957336"/>
            <a:ext cx="1821310" cy="135180"/>
          </a:xfrm>
          <a:prstGeom prst="curvedConnector3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krümmter Verbinder 46"/>
          <p:cNvCxnSpPr>
            <a:stCxn id="5" idx="2"/>
            <a:endCxn id="8" idx="0"/>
          </p:cNvCxnSpPr>
          <p:nvPr/>
        </p:nvCxnSpPr>
        <p:spPr>
          <a:xfrm rot="5400000">
            <a:off x="4226530" y="1454680"/>
            <a:ext cx="787592" cy="59454"/>
          </a:xfrm>
          <a:prstGeom prst="curvedConnector3">
            <a:avLst/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krümmter Verbinder 49"/>
          <p:cNvCxnSpPr>
            <a:stCxn id="33" idx="3"/>
            <a:endCxn id="36" idx="7"/>
          </p:cNvCxnSpPr>
          <p:nvPr/>
        </p:nvCxnSpPr>
        <p:spPr>
          <a:xfrm flipH="1">
            <a:off x="4752244" y="7433386"/>
            <a:ext cx="1274065" cy="778051"/>
          </a:xfrm>
          <a:prstGeom prst="curvedConnector4">
            <a:avLst>
              <a:gd name="adj1" fmla="val -17943"/>
              <a:gd name="adj2" fmla="val 87732"/>
            </a:avLst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krümmter Verbinder 50"/>
          <p:cNvCxnSpPr>
            <a:stCxn id="31" idx="3"/>
            <a:endCxn id="33" idx="4"/>
          </p:cNvCxnSpPr>
          <p:nvPr/>
        </p:nvCxnSpPr>
        <p:spPr>
          <a:xfrm>
            <a:off x="3726702" y="6549347"/>
            <a:ext cx="785932" cy="926615"/>
          </a:xfrm>
          <a:prstGeom prst="curvedConnector4">
            <a:avLst>
              <a:gd name="adj1" fmla="val 54299"/>
              <a:gd name="adj2" fmla="val 97943"/>
            </a:avLst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krümmter Verbinder 51"/>
          <p:cNvCxnSpPr>
            <a:stCxn id="29" idx="2"/>
            <a:endCxn id="44" idx="2"/>
          </p:cNvCxnSpPr>
          <p:nvPr/>
        </p:nvCxnSpPr>
        <p:spPr>
          <a:xfrm rot="5400000" flipH="1" flipV="1">
            <a:off x="1953776" y="2748907"/>
            <a:ext cx="649158" cy="1788249"/>
          </a:xfrm>
          <a:prstGeom prst="curvedConnector4">
            <a:avLst>
              <a:gd name="adj1" fmla="val -35215"/>
              <a:gd name="adj2" fmla="val 72675"/>
            </a:avLst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krümmter Verbinder 52"/>
          <p:cNvCxnSpPr>
            <a:stCxn id="64" idx="2"/>
            <a:endCxn id="8" idx="6"/>
          </p:cNvCxnSpPr>
          <p:nvPr/>
        </p:nvCxnSpPr>
        <p:spPr>
          <a:xfrm rot="5400000" flipH="1" flipV="1">
            <a:off x="1887943" y="2615128"/>
            <a:ext cx="3453868" cy="2408644"/>
          </a:xfrm>
          <a:prstGeom prst="curvedConnector4">
            <a:avLst>
              <a:gd name="adj1" fmla="val -6619"/>
              <a:gd name="adj2" fmla="val 109491"/>
            </a:avLst>
          </a:prstGeom>
          <a:ln w="285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hteckige Legende 63"/>
          <p:cNvSpPr/>
          <p:nvPr/>
        </p:nvSpPr>
        <p:spPr>
          <a:xfrm>
            <a:off x="1384231" y="4951276"/>
            <a:ext cx="2052648" cy="595108"/>
          </a:xfrm>
          <a:prstGeom prst="wedgeRectCallout">
            <a:avLst>
              <a:gd name="adj1" fmla="val -44522"/>
              <a:gd name="adj2" fmla="val -74944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Arbeiten beide Eltern im Wohnsitzkanton des Kindes?</a:t>
            </a:r>
            <a:endParaRPr lang="de-CH" sz="1100" dirty="0"/>
          </a:p>
        </p:txBody>
      </p:sp>
      <p:cxnSp>
        <p:nvCxnSpPr>
          <p:cNvPr id="88" name="Gekrümmter Verbinder 87"/>
          <p:cNvCxnSpPr>
            <a:stCxn id="5" idx="1"/>
            <a:endCxn id="23" idx="4"/>
          </p:cNvCxnSpPr>
          <p:nvPr/>
        </p:nvCxnSpPr>
        <p:spPr>
          <a:xfrm rot="10800000" flipV="1">
            <a:off x="2876544" y="971549"/>
            <a:ext cx="792435" cy="847906"/>
          </a:xfrm>
          <a:prstGeom prst="curvedConnector4">
            <a:avLst>
              <a:gd name="adj1" fmla="val 13495"/>
              <a:gd name="adj2" fmla="val 89944"/>
            </a:avLst>
          </a:prstGeom>
          <a:ln w="28575" cmpd="sng">
            <a:solidFill>
              <a:schemeClr val="tx1"/>
            </a:solidFill>
            <a:prstDash val="solid"/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krümmter Verbinder 92"/>
          <p:cNvCxnSpPr>
            <a:stCxn id="31" idx="1"/>
            <a:endCxn id="39" idx="1"/>
          </p:cNvCxnSpPr>
          <p:nvPr/>
        </p:nvCxnSpPr>
        <p:spPr>
          <a:xfrm rot="10800000" flipV="1">
            <a:off x="554996" y="6549347"/>
            <a:ext cx="1184198" cy="1493544"/>
          </a:xfrm>
          <a:prstGeom prst="curvedConnector2">
            <a:avLst/>
          </a:prstGeom>
          <a:ln w="28575" cmpd="sng">
            <a:solidFill>
              <a:schemeClr val="tx1"/>
            </a:solidFill>
            <a:prstDash val="solid"/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krümmter Verbinder 95"/>
          <p:cNvCxnSpPr>
            <a:stCxn id="64" idx="1"/>
            <a:endCxn id="31" idx="4"/>
          </p:cNvCxnSpPr>
          <p:nvPr/>
        </p:nvCxnSpPr>
        <p:spPr>
          <a:xfrm rot="10800000" flipH="1" flipV="1">
            <a:off x="1384231" y="5248829"/>
            <a:ext cx="349020" cy="976175"/>
          </a:xfrm>
          <a:prstGeom prst="curvedConnector4">
            <a:avLst>
              <a:gd name="adj1" fmla="val -65498"/>
              <a:gd name="adj2" fmla="val 96880"/>
            </a:avLst>
          </a:prstGeom>
          <a:ln w="28575" cmpd="sng">
            <a:solidFill>
              <a:schemeClr val="tx1"/>
            </a:solidFill>
            <a:prstDash val="solid"/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krümmter Verbinder 96"/>
          <p:cNvCxnSpPr>
            <a:stCxn id="33" idx="2"/>
            <a:endCxn id="39" idx="6"/>
          </p:cNvCxnSpPr>
          <p:nvPr/>
        </p:nvCxnSpPr>
        <p:spPr>
          <a:xfrm rot="5400000">
            <a:off x="2906758" y="5715384"/>
            <a:ext cx="517533" cy="4440565"/>
          </a:xfrm>
          <a:prstGeom prst="curvedConnector2">
            <a:avLst/>
          </a:prstGeom>
          <a:ln w="28575" cmpd="sng">
            <a:solidFill>
              <a:schemeClr val="tx1"/>
            </a:solidFill>
            <a:prstDash val="solid"/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Gekrümmter Verbinder 97"/>
          <p:cNvCxnSpPr>
            <a:stCxn id="29" idx="1"/>
            <a:endCxn id="64" idx="4"/>
          </p:cNvCxnSpPr>
          <p:nvPr/>
        </p:nvCxnSpPr>
        <p:spPr>
          <a:xfrm rot="10800000" flipH="1" flipV="1">
            <a:off x="573265" y="3765162"/>
            <a:ext cx="923410" cy="1037670"/>
          </a:xfrm>
          <a:prstGeom prst="curvedConnector4">
            <a:avLst>
              <a:gd name="adj1" fmla="val -24756"/>
              <a:gd name="adj2" fmla="val 85983"/>
            </a:avLst>
          </a:prstGeom>
          <a:ln w="28575" cmpd="sng">
            <a:solidFill>
              <a:schemeClr val="tx1"/>
            </a:solidFill>
            <a:prstDash val="solid"/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Ellipse 139"/>
          <p:cNvSpPr/>
          <p:nvPr/>
        </p:nvSpPr>
        <p:spPr>
          <a:xfrm>
            <a:off x="805866" y="9773733"/>
            <a:ext cx="1739104" cy="1739348"/>
          </a:xfrm>
          <a:prstGeom prst="ellipse">
            <a:avLst/>
          </a:prstGeom>
          <a:solidFill>
            <a:srgbClr val="2E8A8E"/>
          </a:solidFill>
          <a:ln>
            <a:solidFill>
              <a:srgbClr val="2E8A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41" name="Ellipse 140"/>
          <p:cNvSpPr/>
          <p:nvPr/>
        </p:nvSpPr>
        <p:spPr>
          <a:xfrm>
            <a:off x="3810203" y="9773734"/>
            <a:ext cx="1739104" cy="1739348"/>
          </a:xfrm>
          <a:prstGeom prst="ellipse">
            <a:avLst/>
          </a:prstGeom>
          <a:solidFill>
            <a:srgbClr val="FF7900"/>
          </a:solidFill>
          <a:ln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165" name="Gekrümmter Verbinder 164"/>
          <p:cNvCxnSpPr>
            <a:stCxn id="23" idx="2"/>
            <a:endCxn id="29" idx="0"/>
          </p:cNvCxnSpPr>
          <p:nvPr/>
        </p:nvCxnSpPr>
        <p:spPr>
          <a:xfrm rot="5400000">
            <a:off x="795387" y="2843734"/>
            <a:ext cx="1307823" cy="130134"/>
          </a:xfrm>
          <a:prstGeom prst="curvedConnector3">
            <a:avLst>
              <a:gd name="adj1" fmla="val 50000"/>
            </a:avLst>
          </a:prstGeom>
          <a:ln w="28575" cmpd="sng">
            <a:solidFill>
              <a:schemeClr val="tx1"/>
            </a:solidFill>
            <a:prstDash val="solid"/>
            <a:headEnd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lussdiagramm: Grenzstelle 103"/>
          <p:cNvSpPr/>
          <p:nvPr/>
        </p:nvSpPr>
        <p:spPr>
          <a:xfrm>
            <a:off x="4334854" y="1225750"/>
            <a:ext cx="502972" cy="142212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Nein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105" name="Flussdiagramm: Grenzstelle 104"/>
          <p:cNvSpPr/>
          <p:nvPr/>
        </p:nvSpPr>
        <p:spPr>
          <a:xfrm>
            <a:off x="3185392" y="1961581"/>
            <a:ext cx="502972" cy="142212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Nein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106" name="Flussdiagramm: Grenzstelle 105"/>
          <p:cNvSpPr/>
          <p:nvPr/>
        </p:nvSpPr>
        <p:spPr>
          <a:xfrm>
            <a:off x="2507111" y="5663674"/>
            <a:ext cx="502972" cy="142212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Nein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107" name="Flussdiagramm: Grenzstelle 106"/>
          <p:cNvSpPr/>
          <p:nvPr/>
        </p:nvSpPr>
        <p:spPr>
          <a:xfrm>
            <a:off x="1548418" y="4094142"/>
            <a:ext cx="502972" cy="142212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Nein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108" name="Flussdiagramm: Grenzstelle 107"/>
          <p:cNvSpPr/>
          <p:nvPr/>
        </p:nvSpPr>
        <p:spPr>
          <a:xfrm>
            <a:off x="5998272" y="7722348"/>
            <a:ext cx="502972" cy="142212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Nein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113" name="Flussdiagramm: Grenzstelle 112"/>
          <p:cNvSpPr/>
          <p:nvPr/>
        </p:nvSpPr>
        <p:spPr>
          <a:xfrm>
            <a:off x="3810203" y="6616152"/>
            <a:ext cx="502972" cy="142212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Nein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115" name="Flussdiagramm: Grenzstelle 114"/>
          <p:cNvSpPr/>
          <p:nvPr/>
        </p:nvSpPr>
        <p:spPr>
          <a:xfrm>
            <a:off x="4953822" y="7759199"/>
            <a:ext cx="403700" cy="152400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Ja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116" name="Flussdiagramm: Grenzstelle 115"/>
          <p:cNvSpPr/>
          <p:nvPr/>
        </p:nvSpPr>
        <p:spPr>
          <a:xfrm>
            <a:off x="805866" y="6790444"/>
            <a:ext cx="403700" cy="152400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Ja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117" name="Flussdiagramm: Grenzstelle 116"/>
          <p:cNvSpPr/>
          <p:nvPr/>
        </p:nvSpPr>
        <p:spPr>
          <a:xfrm>
            <a:off x="113189" y="5602822"/>
            <a:ext cx="1414113" cy="574801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Ja </a:t>
            </a:r>
          </a:p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oder </a:t>
            </a:r>
          </a:p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keiner von beiden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118" name="Flussdiagramm: Grenzstelle 117"/>
          <p:cNvSpPr/>
          <p:nvPr/>
        </p:nvSpPr>
        <p:spPr>
          <a:xfrm>
            <a:off x="1302802" y="2401947"/>
            <a:ext cx="403700" cy="152400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Ja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119" name="Flussdiagramm: Grenzstelle 118"/>
          <p:cNvSpPr/>
          <p:nvPr/>
        </p:nvSpPr>
        <p:spPr>
          <a:xfrm>
            <a:off x="3404891" y="1149081"/>
            <a:ext cx="403700" cy="152400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Ja</a:t>
            </a:r>
            <a:endParaRPr lang="de-CH" sz="1100" dirty="0">
              <a:solidFill>
                <a:schemeClr val="tx1"/>
              </a:solidFill>
            </a:endParaRPr>
          </a:p>
        </p:txBody>
      </p:sp>
      <p:sp>
        <p:nvSpPr>
          <p:cNvPr id="120" name="Flussdiagramm: Grenzstelle 119"/>
          <p:cNvSpPr/>
          <p:nvPr/>
        </p:nvSpPr>
        <p:spPr>
          <a:xfrm>
            <a:off x="115065" y="4004025"/>
            <a:ext cx="403700" cy="152400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>
                <a:solidFill>
                  <a:schemeClr val="tx1"/>
                </a:solidFill>
              </a:rPr>
              <a:t>Ja</a:t>
            </a:r>
            <a:endParaRPr lang="de-CH" sz="1100" dirty="0">
              <a:solidFill>
                <a:schemeClr val="tx1"/>
              </a:solidFill>
            </a:endParaRPr>
          </a:p>
        </p:txBody>
      </p:sp>
      <p:cxnSp>
        <p:nvCxnSpPr>
          <p:cNvPr id="142" name="Gewinkelter Verbinder 141"/>
          <p:cNvCxnSpPr>
            <a:stCxn id="20" idx="6"/>
            <a:endCxn id="154" idx="3"/>
          </p:cNvCxnSpPr>
          <p:nvPr/>
        </p:nvCxnSpPr>
        <p:spPr>
          <a:xfrm flipH="1">
            <a:off x="5549307" y="2160715"/>
            <a:ext cx="358654" cy="9555068"/>
          </a:xfrm>
          <a:prstGeom prst="bentConnector3">
            <a:avLst>
              <a:gd name="adj1" fmla="val -181097"/>
            </a:avLst>
          </a:prstGeom>
          <a:ln w="28575">
            <a:solidFill>
              <a:srgbClr val="FF7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Gewinkelter Verbinder 145"/>
          <p:cNvCxnSpPr>
            <a:stCxn id="34" idx="6"/>
          </p:cNvCxnSpPr>
          <p:nvPr/>
        </p:nvCxnSpPr>
        <p:spPr>
          <a:xfrm>
            <a:off x="4173591" y="4036914"/>
            <a:ext cx="2384372" cy="603842"/>
          </a:xfrm>
          <a:prstGeom prst="bentConnector3">
            <a:avLst>
              <a:gd name="adj1" fmla="val 100035"/>
            </a:avLst>
          </a:prstGeom>
          <a:ln w="28575">
            <a:solidFill>
              <a:srgbClr val="FF7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Flussdiagramm: Alternativer Prozess 153"/>
          <p:cNvSpPr/>
          <p:nvPr/>
        </p:nvSpPr>
        <p:spPr>
          <a:xfrm>
            <a:off x="3808591" y="11536656"/>
            <a:ext cx="1740716" cy="358254"/>
          </a:xfrm>
          <a:prstGeom prst="flowChartAlternateProcess">
            <a:avLst/>
          </a:prstGeom>
          <a:solidFill>
            <a:srgbClr val="FF7900"/>
          </a:solidFill>
          <a:ln>
            <a:solidFill>
              <a:srgbClr val="FF7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Sarah bezieht die Zulage.</a:t>
            </a:r>
            <a:endParaRPr lang="de-CH" sz="1100" dirty="0"/>
          </a:p>
        </p:txBody>
      </p:sp>
      <p:cxnSp>
        <p:nvCxnSpPr>
          <p:cNvPr id="160" name="Gewinkelter Verbinder 159"/>
          <p:cNvCxnSpPr>
            <a:stCxn id="38" idx="4"/>
            <a:endCxn id="154" idx="3"/>
          </p:cNvCxnSpPr>
          <p:nvPr/>
        </p:nvCxnSpPr>
        <p:spPr>
          <a:xfrm rot="16200000" flipH="1">
            <a:off x="1773484" y="7939960"/>
            <a:ext cx="2436966" cy="5114679"/>
          </a:xfrm>
          <a:prstGeom prst="bentConnector4">
            <a:avLst>
              <a:gd name="adj1" fmla="val 112435"/>
              <a:gd name="adj2" fmla="val 104469"/>
            </a:avLst>
          </a:prstGeom>
          <a:ln w="28575">
            <a:solidFill>
              <a:srgbClr val="FF7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Flussdiagramm: Alternativer Prozess 165"/>
          <p:cNvSpPr/>
          <p:nvPr/>
        </p:nvSpPr>
        <p:spPr>
          <a:xfrm>
            <a:off x="766395" y="11560300"/>
            <a:ext cx="1740716" cy="358254"/>
          </a:xfrm>
          <a:prstGeom prst="flowChartAlternateProcess">
            <a:avLst/>
          </a:prstGeom>
          <a:solidFill>
            <a:srgbClr val="2E8A8E"/>
          </a:solidFill>
          <a:ln>
            <a:solidFill>
              <a:srgbClr val="2E8A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100" dirty="0" smtClean="0"/>
              <a:t>Tom bezieht die Zulage.</a:t>
            </a:r>
            <a:endParaRPr lang="de-CH" sz="1100" dirty="0"/>
          </a:p>
        </p:txBody>
      </p:sp>
      <p:cxnSp>
        <p:nvCxnSpPr>
          <p:cNvPr id="167" name="Gewinkelter Verbinder 166"/>
          <p:cNvCxnSpPr>
            <a:stCxn id="41" idx="6"/>
            <a:endCxn id="166" idx="3"/>
          </p:cNvCxnSpPr>
          <p:nvPr/>
        </p:nvCxnSpPr>
        <p:spPr>
          <a:xfrm>
            <a:off x="1777654" y="8790763"/>
            <a:ext cx="729457" cy="2948664"/>
          </a:xfrm>
          <a:prstGeom prst="bentConnector3">
            <a:avLst>
              <a:gd name="adj1" fmla="val 131338"/>
            </a:avLst>
          </a:prstGeom>
          <a:ln w="28575">
            <a:solidFill>
              <a:srgbClr val="2E8A8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Gewinkelter Verbinder 171"/>
          <p:cNvCxnSpPr>
            <a:stCxn id="43" idx="2"/>
          </p:cNvCxnSpPr>
          <p:nvPr/>
        </p:nvCxnSpPr>
        <p:spPr>
          <a:xfrm rot="10800000" flipV="1">
            <a:off x="2732948" y="9003446"/>
            <a:ext cx="418272" cy="514881"/>
          </a:xfrm>
          <a:prstGeom prst="bentConnector2">
            <a:avLst/>
          </a:prstGeom>
          <a:ln w="28575">
            <a:solidFill>
              <a:srgbClr val="2E8A8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Gewinkelter Verbinder 176"/>
          <p:cNvCxnSpPr>
            <a:stCxn id="42" idx="6"/>
          </p:cNvCxnSpPr>
          <p:nvPr/>
        </p:nvCxnSpPr>
        <p:spPr>
          <a:xfrm flipH="1">
            <a:off x="2735464" y="2643088"/>
            <a:ext cx="761969" cy="7722493"/>
          </a:xfrm>
          <a:prstGeom prst="bentConnector4">
            <a:avLst>
              <a:gd name="adj1" fmla="val -424303"/>
              <a:gd name="adj2" fmla="val 90995"/>
            </a:avLst>
          </a:prstGeom>
          <a:ln w="28575">
            <a:solidFill>
              <a:srgbClr val="2E8A8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Gewinkelter Verbinder 184"/>
          <p:cNvCxnSpPr>
            <a:stCxn id="7" idx="6"/>
          </p:cNvCxnSpPr>
          <p:nvPr/>
        </p:nvCxnSpPr>
        <p:spPr>
          <a:xfrm>
            <a:off x="5631128" y="1489263"/>
            <a:ext cx="1099432" cy="3073212"/>
          </a:xfrm>
          <a:prstGeom prst="bentConnector2">
            <a:avLst/>
          </a:prstGeom>
          <a:ln w="28575">
            <a:solidFill>
              <a:srgbClr val="2E8A8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5549307" y="637363"/>
            <a:ext cx="355600" cy="304895"/>
          </a:xfrm>
          <a:prstGeom prst="ellipse">
            <a:avLst/>
          </a:prstGeom>
          <a:solidFill>
            <a:srgbClr val="474045"/>
          </a:solidFill>
          <a:ln>
            <a:solidFill>
              <a:srgbClr val="4740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/>
              <a:t>1</a:t>
            </a:r>
            <a:endParaRPr lang="de-CH" dirty="0"/>
          </a:p>
        </p:txBody>
      </p:sp>
      <p:sp>
        <p:nvSpPr>
          <p:cNvPr id="72" name="Ellipse 71"/>
          <p:cNvSpPr/>
          <p:nvPr/>
        </p:nvSpPr>
        <p:spPr>
          <a:xfrm>
            <a:off x="3657396" y="6167945"/>
            <a:ext cx="355600" cy="304895"/>
          </a:xfrm>
          <a:prstGeom prst="ellipse">
            <a:avLst/>
          </a:prstGeom>
          <a:solidFill>
            <a:srgbClr val="474045"/>
          </a:solidFill>
          <a:ln>
            <a:solidFill>
              <a:srgbClr val="4740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5</a:t>
            </a:r>
          </a:p>
        </p:txBody>
      </p:sp>
      <p:sp>
        <p:nvSpPr>
          <p:cNvPr id="73" name="Ellipse 72"/>
          <p:cNvSpPr/>
          <p:nvPr/>
        </p:nvSpPr>
        <p:spPr>
          <a:xfrm>
            <a:off x="3313462" y="4716577"/>
            <a:ext cx="355600" cy="304895"/>
          </a:xfrm>
          <a:prstGeom prst="ellipse">
            <a:avLst/>
          </a:prstGeom>
          <a:solidFill>
            <a:srgbClr val="474045"/>
          </a:solidFill>
          <a:ln>
            <a:solidFill>
              <a:srgbClr val="4740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/>
              <a:t>4</a:t>
            </a:r>
            <a:endParaRPr lang="de-CH" dirty="0"/>
          </a:p>
        </p:txBody>
      </p:sp>
      <p:sp>
        <p:nvSpPr>
          <p:cNvPr id="74" name="Ellipse 73"/>
          <p:cNvSpPr/>
          <p:nvPr/>
        </p:nvSpPr>
        <p:spPr>
          <a:xfrm>
            <a:off x="2020699" y="3250875"/>
            <a:ext cx="355600" cy="304895"/>
          </a:xfrm>
          <a:prstGeom prst="ellipse">
            <a:avLst/>
          </a:prstGeom>
          <a:solidFill>
            <a:srgbClr val="474045"/>
          </a:solidFill>
          <a:ln>
            <a:solidFill>
              <a:srgbClr val="4740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3</a:t>
            </a:r>
          </a:p>
        </p:txBody>
      </p:sp>
      <p:sp>
        <p:nvSpPr>
          <p:cNvPr id="75" name="Ellipse 74"/>
          <p:cNvSpPr/>
          <p:nvPr/>
        </p:nvSpPr>
        <p:spPr>
          <a:xfrm>
            <a:off x="307304" y="1395502"/>
            <a:ext cx="355600" cy="304895"/>
          </a:xfrm>
          <a:prstGeom prst="ellipse">
            <a:avLst/>
          </a:prstGeom>
          <a:solidFill>
            <a:srgbClr val="474045"/>
          </a:solidFill>
          <a:ln>
            <a:solidFill>
              <a:srgbClr val="4740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/>
              <a:t>2</a:t>
            </a:r>
          </a:p>
        </p:txBody>
      </p:sp>
      <p:sp>
        <p:nvSpPr>
          <p:cNvPr id="76" name="Ellipse 75"/>
          <p:cNvSpPr/>
          <p:nvPr/>
        </p:nvSpPr>
        <p:spPr>
          <a:xfrm>
            <a:off x="4363885" y="6903735"/>
            <a:ext cx="505612" cy="423625"/>
          </a:xfrm>
          <a:prstGeom prst="ellipse">
            <a:avLst/>
          </a:prstGeom>
          <a:solidFill>
            <a:srgbClr val="474045"/>
          </a:solidFill>
          <a:ln>
            <a:solidFill>
              <a:srgbClr val="4740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200" dirty="0" smtClean="0"/>
              <a:t>6b</a:t>
            </a:r>
            <a:endParaRPr lang="de-CH" sz="1200" dirty="0"/>
          </a:p>
        </p:txBody>
      </p:sp>
      <p:cxnSp>
        <p:nvCxnSpPr>
          <p:cNvPr id="78" name="Gewinkelter Verbinder 77"/>
          <p:cNvCxnSpPr>
            <a:stCxn id="35" idx="6"/>
          </p:cNvCxnSpPr>
          <p:nvPr/>
        </p:nvCxnSpPr>
        <p:spPr>
          <a:xfrm>
            <a:off x="5804258" y="9025815"/>
            <a:ext cx="753705" cy="2487266"/>
          </a:xfrm>
          <a:prstGeom prst="bentConnector2">
            <a:avLst/>
          </a:prstGeom>
          <a:ln w="28575">
            <a:solidFill>
              <a:srgbClr val="FF7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Ellipse 78"/>
          <p:cNvSpPr/>
          <p:nvPr/>
        </p:nvSpPr>
        <p:spPr>
          <a:xfrm>
            <a:off x="392218" y="7131269"/>
            <a:ext cx="505612" cy="423625"/>
          </a:xfrm>
          <a:prstGeom prst="ellipse">
            <a:avLst/>
          </a:prstGeom>
          <a:solidFill>
            <a:srgbClr val="474045"/>
          </a:solidFill>
          <a:ln>
            <a:solidFill>
              <a:srgbClr val="4740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200" dirty="0" smtClean="0"/>
              <a:t>6a</a:t>
            </a:r>
            <a:endParaRPr lang="de-CH" sz="1200" dirty="0"/>
          </a:p>
        </p:txBody>
      </p:sp>
      <p:pic>
        <p:nvPicPr>
          <p:cNvPr id="1028" name="Picture 4" descr="Bürostuhl in grü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15" y="1021351"/>
            <a:ext cx="413035" cy="591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eburtstag Kuchen Vektorgrafi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923" y="1134342"/>
            <a:ext cx="559105" cy="55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Vektor-Illustration von Braunes Haus mit großen Fenster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978" y="2518116"/>
            <a:ext cx="1004483" cy="1002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röhliche Familie Abschie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68" y="676117"/>
            <a:ext cx="971716" cy="96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laues Auto Skizz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77944">
            <a:off x="3549190" y="4938639"/>
            <a:ext cx="1309562" cy="46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nstreicher-comic-Figur-Vektor-Bild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367" y="5213203"/>
            <a:ext cx="1956205" cy="195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Weibliche Computernutzer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09" y="5851019"/>
            <a:ext cx="716857" cy="536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Geschäftsmann, arbeit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342" y="5836128"/>
            <a:ext cx="677737" cy="54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14" descr="Geschäftsmann, arbeiten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76" b="42262"/>
          <a:stretch/>
        </p:blipFill>
        <p:spPr bwMode="auto">
          <a:xfrm>
            <a:off x="805866" y="9816223"/>
            <a:ext cx="1734823" cy="16752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12" descr="Weibliche Computernutzer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7" t="-1" r="31325" b="39006"/>
          <a:stretch/>
        </p:blipFill>
        <p:spPr bwMode="auto">
          <a:xfrm>
            <a:off x="3781734" y="9775886"/>
            <a:ext cx="1775677" cy="178441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Geldbörse mit Bargeld und Münze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423" y="6901597"/>
            <a:ext cx="750436" cy="74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636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127</Words>
  <Application>Microsoft Office PowerPoint</Application>
  <PresentationFormat>Breitbild</PresentationFormat>
  <Paragraphs>44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AK Schwyz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Sommerhalder Eliane</dc:creator>
  <cp:lastModifiedBy>Hediger Cornelia</cp:lastModifiedBy>
  <cp:revision>39</cp:revision>
  <dcterms:created xsi:type="dcterms:W3CDTF">2022-02-17T13:36:01Z</dcterms:created>
  <dcterms:modified xsi:type="dcterms:W3CDTF">2022-04-19T05:28:57Z</dcterms:modified>
</cp:coreProperties>
</file>